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8.xml" ContentType="application/vnd.openxmlformats-officedocument.presentationml.notesSlide+xml"/>
  <Override PartName="/ppt/comments/comment5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 Kondor" initials="LK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70"/>
    <p:restoredTop sz="94683"/>
  </p:normalViewPr>
  <p:slideViewPr>
    <p:cSldViewPr snapToGrid="0">
      <p:cViewPr varScale="1">
        <p:scale>
          <a:sx n="89" d="100"/>
          <a:sy n="89" d="100"/>
        </p:scale>
        <p:origin x="168" y="9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06T20:20:48.587" idx="2">
    <p:pos x="10" y="10"/>
    <p:text>I strongly recommend putting the date or version on the title slide.</p:text>
    <p:extLst>
      <p:ext uri="{C676402C-5697-4E1C-873F-D02D1690AC5C}">
        <p15:threadingInfo xmlns:p15="http://schemas.microsoft.com/office/powerpoint/2012/main" timeZoneBias="4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06T20:21:25.441" idx="4">
    <p:pos x="10" y="10"/>
    <p:text>Number your slides. That way it is easier for the presenter or the reader later to go back to a particular slide.</p:text>
    <p:extLst>
      <p:ext uri="{C676402C-5697-4E1C-873F-D02D1690AC5C}">
        <p15:threadingInfo xmlns:p15="http://schemas.microsoft.com/office/powerpoint/2012/main" timeZoneBias="48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06T20:23:48.891" idx="5">
    <p:pos x="10" y="10"/>
    <p:text>You could make the text a bit larger since you have space (for readability).</p:text>
    <p:extLst>
      <p:ext uri="{C676402C-5697-4E1C-873F-D02D1690AC5C}">
        <p15:threadingInfo xmlns:p15="http://schemas.microsoft.com/office/powerpoint/2012/main" timeZoneBias="48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06T20:24:42.940" idx="6">
    <p:pos x="10" y="10"/>
    <p:text>I recommend splitting this into 2 slides for readability.</p:text>
    <p:extLst>
      <p:ext uri="{C676402C-5697-4E1C-873F-D02D1690AC5C}">
        <p15:threadingInfo xmlns:p15="http://schemas.microsoft.com/office/powerpoint/2012/main" timeZoneBias="48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06T20:25:05.134" idx="7">
    <p:pos x="10" y="10"/>
    <p:text>Good work on the references!</p:text>
    <p:extLst>
      <p:ext uri="{C676402C-5697-4E1C-873F-D02D1690AC5C}">
        <p15:threadingInfo xmlns:p15="http://schemas.microsoft.com/office/powerpoint/2012/main" timeZoneBias="480"/>
      </p:ext>
    </p:extLst>
  </p:cm>
  <p:cm authorId="1" dt="2019-12-06T20:26:13.107" idx="9">
    <p:pos x="106" y="106"/>
    <p:text>Consider adding a Q &amp; A slide at the end. Good work on this presentation. </p:text>
    <p:extLst>
      <p:ext uri="{C676402C-5697-4E1C-873F-D02D1690AC5C}">
        <p15:threadingInfo xmlns:p15="http://schemas.microsoft.com/office/powerpoint/2012/main" timeZoneBias="4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d9c453428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d9c453428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e9090756a_1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e9090756a_1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d91e1f37e_1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d91e1f37e_1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d91e1f37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d91e1f37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a817fff11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7a817fff11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a817fff11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7a817fff11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a817fff11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7a817fff11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7a817fff11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7a817fff11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comments" Target="../comments/comment2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comments" Target="../comments/commen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comments" Target="../comments/commen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6053045/" TargetMode="External"/><Relationship Id="rId4" Type="http://schemas.openxmlformats.org/officeDocument/2006/relationships/hyperlink" Target="https://catinfo.org/feline-diabetes/" TargetMode="External"/><Relationship Id="rId5" Type="http://schemas.openxmlformats.org/officeDocument/2006/relationships/hyperlink" Target="https://catinfo.org/docs/CatFoodProteinFatCarbPhosphorusChart.pdf" TargetMode="External"/><Relationship Id="rId6" Type="http://schemas.openxmlformats.org/officeDocument/2006/relationships/comments" Target="../comments/comment5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Feline Type 2 Diabetes</a:t>
            </a:r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390525" y="2789112"/>
            <a:ext cx="8222100" cy="15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Optimal Nutrition for Domestic Cats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Presented By Robb Keele</a:t>
            </a:r>
            <a:endParaRPr i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4"/>
          <p:cNvPicPr preferRelativeResize="0"/>
          <p:nvPr/>
        </p:nvPicPr>
        <p:blipFill rotWithShape="1">
          <a:blip r:embed="rId3">
            <a:alphaModFix amt="21000"/>
          </a:blip>
          <a:srcRect t="7813" b="7813"/>
          <a:stretch/>
        </p:blipFill>
        <p:spPr>
          <a:xfrm>
            <a:off x="15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668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/>
              <a:t>Type 2 Feline Diabetes</a:t>
            </a:r>
            <a:endParaRPr sz="4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Accounts for 90% of all cases of feline diabetes.</a:t>
            </a:r>
            <a:endParaRPr sz="4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(Gottlieb &amp; Rand, 2018)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Risk Factors</a:t>
            </a:r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40625" y="4255725"/>
            <a:ext cx="5817900" cy="27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Source Adapted from (Gottlieb &amp; Rand 2018, Diabetes in cats ).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81" name="Google Shape;8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870165"/>
            <a:ext cx="9144001" cy="34031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6"/>
          <p:cNvPicPr preferRelativeResize="0"/>
          <p:nvPr/>
        </p:nvPicPr>
        <p:blipFill rotWithShape="1">
          <a:blip r:embed="rId3">
            <a:alphaModFix/>
          </a:blip>
          <a:srcRect t="12607" b="12614"/>
          <a:stretch/>
        </p:blipFill>
        <p:spPr>
          <a:xfrm>
            <a:off x="-9150" y="0"/>
            <a:ext cx="4594498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Overweight cats are 4-6 times more likely to develop type 2 diabetes than their ideal body weight counterparts.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Ideal Caloric Composition</a:t>
            </a:r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>
            <a:off x="471900" y="2055375"/>
            <a:ext cx="7101600" cy="247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Cats are obligate carnivores and require a diet composed of approximately: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50% protein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20% - 40% fat,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1% - 2% carbohydrates</a:t>
            </a:r>
            <a:endParaRPr sz="18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From Pierson (2016)</a:t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Wet Food vs Dry Food</a:t>
            </a:r>
            <a:endParaRPr/>
          </a:p>
        </p:txBody>
      </p:sp>
      <p:sp>
        <p:nvSpPr>
          <p:cNvPr id="99" name="Google Shape;99;p18"/>
          <p:cNvSpPr txBox="1">
            <a:spLocks noGrp="1"/>
          </p:cNvSpPr>
          <p:nvPr>
            <p:ph type="body" idx="1"/>
          </p:nvPr>
        </p:nvSpPr>
        <p:spPr>
          <a:xfrm>
            <a:off x="471900" y="2055375"/>
            <a:ext cx="7101600" cy="247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Cat food should have a moisture content of approximately 70%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Kibble (or dry food) has very little moisture content, and has a very high carbohydrate content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A diet consisting entirely of wet food is recommended for optimal nutrition and maintaining a healthy body weight</a:t>
            </a:r>
            <a:endParaRPr sz="18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From Pierson (2016)</a:t>
            </a:r>
            <a:endParaRPr sz="18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Few Recommendations</a:t>
            </a:r>
            <a:endParaRPr/>
          </a:p>
        </p:txBody>
      </p:sp>
      <p:sp>
        <p:nvSpPr>
          <p:cNvPr id="105" name="Google Shape;105;p19"/>
          <p:cNvSpPr txBox="1">
            <a:spLocks noGrp="1"/>
          </p:cNvSpPr>
          <p:nvPr>
            <p:ph type="body" idx="1"/>
          </p:nvPr>
        </p:nvSpPr>
        <p:spPr>
          <a:xfrm>
            <a:off x="471900" y="2055375"/>
            <a:ext cx="7101600" cy="247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Fancy Feast Natural (</a:t>
            </a:r>
            <a:r>
              <a:rPr lang="en" sz="1800" i="1">
                <a:solidFill>
                  <a:srgbClr val="000000"/>
                </a:solidFill>
              </a:rPr>
              <a:t>All varieties</a:t>
            </a:r>
            <a:r>
              <a:rPr lang="en" sz="1800">
                <a:solidFill>
                  <a:srgbClr val="000000"/>
                </a:solidFill>
              </a:rPr>
              <a:t>)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Natural Balance Delectable Delights - LID Tuna &amp; Pumpkin cups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Pro-Plan Focus - Kitten Salmon &amp; Oceanfish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Royal Canin Calorie Control - Pate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Meow Mix Tender Favorites in Sauce - Tuna &amp; Shrimp</a:t>
            </a:r>
            <a:endParaRPr sz="18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Look for foods that are high in protein (&gt;50%), moderate fat (20% - 40%), and with less than 10% carbohydrate caloric content. (Pierson, 2017)</a:t>
            </a:r>
            <a:endParaRPr sz="18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Refrences</a:t>
            </a:r>
            <a:endParaRPr/>
          </a:p>
        </p:txBody>
      </p:sp>
      <p:sp>
        <p:nvSpPr>
          <p:cNvPr id="111" name="Google Shape;111;p20"/>
          <p:cNvSpPr txBox="1">
            <a:spLocks noGrp="1"/>
          </p:cNvSpPr>
          <p:nvPr>
            <p:ph type="body" idx="1"/>
          </p:nvPr>
        </p:nvSpPr>
        <p:spPr>
          <a:xfrm>
            <a:off x="471900" y="2055375"/>
            <a:ext cx="7101600" cy="293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Gottlieb, S., Rand, J. (2018). Managing Feline Diabetes: Current Perspectives .Retrieved from </a:t>
            </a:r>
            <a:r>
              <a:rPr lang="en" sz="1800" u="sng">
                <a:solidFill>
                  <a:schemeClr val="hlink"/>
                </a:solidFill>
                <a:hlinkClick r:id="rId3"/>
              </a:rPr>
              <a:t>https://www.ncbi.nlm.nih.gov/pmc/articles/PMC6053045/</a:t>
            </a:r>
            <a:r>
              <a:rPr lang="en" sz="1800">
                <a:solidFill>
                  <a:srgbClr val="000000"/>
                </a:solidFill>
              </a:rPr>
              <a:t> 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Pierson, L.A. (2016). Feline Diabetes. Retrieved from </a:t>
            </a:r>
            <a:r>
              <a:rPr lang="en" sz="1800" u="sng">
                <a:solidFill>
                  <a:schemeClr val="hlink"/>
                </a:solidFill>
                <a:hlinkClick r:id="rId4"/>
              </a:rPr>
              <a:t>https://catinfo.org/feline-diabetes/</a:t>
            </a:r>
            <a:r>
              <a:rPr lang="en" sz="1800">
                <a:solidFill>
                  <a:srgbClr val="000000"/>
                </a:solidFill>
              </a:rPr>
              <a:t> 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Pierson, L.A. (2017). Cat Food - Nutritional Composition . Retrieved from </a:t>
            </a:r>
            <a:r>
              <a:rPr lang="en" sz="1800" u="sng">
                <a:solidFill>
                  <a:schemeClr val="hlink"/>
                </a:solidFill>
                <a:hlinkClick r:id="rId5"/>
              </a:rPr>
              <a:t>https://catinfo.org/docs/CatFoodProteinFatCarbPhosphorusChart.pdf</a:t>
            </a:r>
            <a:r>
              <a:rPr lang="en" sz="1800">
                <a:solidFill>
                  <a:srgbClr val="000000"/>
                </a:solidFill>
              </a:rPr>
              <a:t> </a:t>
            </a:r>
            <a:endParaRPr sz="18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299</Words>
  <Application>Microsoft Macintosh PowerPoint</Application>
  <PresentationFormat>On-screen Show (16:9)</PresentationFormat>
  <Paragraphs>36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Roboto</vt:lpstr>
      <vt:lpstr>Arial</vt:lpstr>
      <vt:lpstr>Material</vt:lpstr>
      <vt:lpstr>Feline Type 2 Diabetes</vt:lpstr>
      <vt:lpstr>Type 2 Feline Diabetes Accounts for 90% of all cases of feline diabetes.  (Gottlieb &amp; Rand, 2018)</vt:lpstr>
      <vt:lpstr>Risk Factors</vt:lpstr>
      <vt:lpstr>PowerPoint Presentation</vt:lpstr>
      <vt:lpstr>Ideal Caloric Composition</vt:lpstr>
      <vt:lpstr>Wet Food vs Dry Food</vt:lpstr>
      <vt:lpstr>A Few Recommendations</vt:lpstr>
      <vt:lpstr>Refrences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Feline Type 2 Diabetes</dc:title>
  <cp:lastModifiedBy>Lu Kondor</cp:lastModifiedBy>
  <cp:revision>4</cp:revision>
  <dcterms:modified xsi:type="dcterms:W3CDTF">2019-12-07T04:26:51Z</dcterms:modified>
</cp:coreProperties>
</file>